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9" r:id="rId2"/>
    <p:sldId id="331" r:id="rId3"/>
    <p:sldId id="332" r:id="rId4"/>
    <p:sldId id="305" r:id="rId5"/>
    <p:sldId id="322" r:id="rId6"/>
    <p:sldId id="333" r:id="rId7"/>
    <p:sldId id="334" r:id="rId8"/>
    <p:sldId id="335" r:id="rId9"/>
    <p:sldId id="323" r:id="rId10"/>
    <p:sldId id="336" r:id="rId11"/>
    <p:sldId id="337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E2A5D3-5703-435F-8194-212BEB5FCF2D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E589DA-B6C5-44F3-B923-134FF408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0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4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3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20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9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BF2A4-2478-4C0D-8222-D6D8DD9A3424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6C494-20AF-4D95-BA6F-E1CA061B4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7D94B3-869D-4637-B05A-4068AE553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24" y="13562"/>
            <a:ext cx="9720649" cy="6856945"/>
          </a:xfrm>
          <a:prstGeom prst="rect">
            <a:avLst/>
          </a:prstGeom>
        </p:spPr>
      </p:pic>
      <p:sp>
        <p:nvSpPr>
          <p:cNvPr id="2053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Mite Treatments – TVBC July 2021</a:t>
            </a:r>
          </a:p>
        </p:txBody>
      </p:sp>
      <p:cxnSp>
        <p:nvCxnSpPr>
          <p:cNvPr id="205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74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4D136-A5C3-4F2F-B2CB-78ACE6D03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04" y="0"/>
            <a:ext cx="9076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1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674AB-4A42-4445-A21D-855855931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96" y="0"/>
            <a:ext cx="8904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1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0545-F80F-4828-837E-736735AA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A Few Notes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E7E53-8096-4C69-A4B7-355061C5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2" y="2575034"/>
            <a:ext cx="2924458" cy="1461505"/>
          </a:xfrm>
        </p:spPr>
        <p:txBody>
          <a:bodyPr>
            <a:normAutofit/>
          </a:bodyPr>
          <a:lstStyle/>
          <a:p>
            <a:r>
              <a:rPr lang="en-US" sz="1800" dirty="0"/>
              <a:t>Mites Don’t Kill</a:t>
            </a:r>
          </a:p>
          <a:p>
            <a:r>
              <a:rPr lang="en-US" sz="1800" dirty="0"/>
              <a:t>Any Treatment CAN Kill</a:t>
            </a:r>
          </a:p>
          <a:p>
            <a:pPr lvl="1"/>
            <a:r>
              <a:rPr lang="en-US" sz="1400" dirty="0"/>
              <a:t>Read the Instructions</a:t>
            </a:r>
          </a:p>
          <a:p>
            <a:r>
              <a:rPr lang="en-US" sz="1800" dirty="0"/>
              <a:t>Mite Counts are Essential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A close up of food&#10;&#10;Description generated with high confidence">
            <a:extLst>
              <a:ext uri="{FF2B5EF4-FFF2-40B4-BE49-F238E27FC236}">
                <a16:creationId xmlns:a16="http://schemas.microsoft.com/office/drawing/2014/main" id="{01FD626D-93E0-415A-9F0D-69751980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r="19943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6673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CB9FD-FBBC-4206-B998-B729CA64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69" y="0"/>
            <a:ext cx="11610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en-US" sz="5400" dirty="0">
                <a:solidFill>
                  <a:srgbClr val="FFFFFF"/>
                </a:solidFill>
              </a:rPr>
              <a:t>The Big Four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073" y="2632004"/>
            <a:ext cx="5455917" cy="35872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E567-0B7E-4110-8371-729EECC3B8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678AE-6A40-4671-B2AE-AC968AFD186C}"/>
              </a:ext>
            </a:extLst>
          </p:cNvPr>
          <p:cNvSpPr txBox="1"/>
          <p:nvPr/>
        </p:nvSpPr>
        <p:spPr>
          <a:xfrm>
            <a:off x="856735" y="3080951"/>
            <a:ext cx="40967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Hop Acid – </a:t>
            </a:r>
            <a:r>
              <a:rPr lang="en-US" sz="3200" dirty="0" err="1"/>
              <a:t>HopGuard</a:t>
            </a:r>
            <a:r>
              <a:rPr lang="en-US" sz="3200" dirty="0"/>
              <a:t> 3</a:t>
            </a:r>
          </a:p>
          <a:p>
            <a:r>
              <a:rPr lang="en-US" sz="3200" dirty="0"/>
              <a:t>Thymol - </a:t>
            </a:r>
            <a:r>
              <a:rPr lang="en-US" sz="3200" dirty="0" err="1"/>
              <a:t>Apiguard</a:t>
            </a:r>
            <a:endParaRPr lang="en-US" sz="3200" dirty="0"/>
          </a:p>
          <a:p>
            <a:r>
              <a:rPr lang="en-US" sz="3200" dirty="0"/>
              <a:t>Oxalic Acid</a:t>
            </a:r>
          </a:p>
          <a:p>
            <a:r>
              <a:rPr lang="en-US" sz="3200" dirty="0"/>
              <a:t>Formic Acid - MAQs</a:t>
            </a:r>
          </a:p>
        </p:txBody>
      </p:sp>
    </p:spTree>
    <p:extLst>
      <p:ext uri="{BB962C8B-B14F-4D97-AF65-F5344CB8AC3E}">
        <p14:creationId xmlns:p14="http://schemas.microsoft.com/office/powerpoint/2010/main" val="2789905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3023286"/>
            <a:ext cx="3657600" cy="7786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HopGuard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A075A94-898F-4F53-8781-CEB20FF8A9B9}"/>
              </a:ext>
            </a:extLst>
          </p:cNvPr>
          <p:cNvSpPr txBox="1"/>
          <p:nvPr/>
        </p:nvSpPr>
        <p:spPr>
          <a:xfrm>
            <a:off x="5186079" y="766118"/>
            <a:ext cx="6750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Temps	52 – 92 Degrees</a:t>
            </a:r>
          </a:p>
          <a:p>
            <a:endParaRPr lang="en-US" dirty="0"/>
          </a:p>
          <a:p>
            <a:r>
              <a:rPr lang="en-US" dirty="0"/>
              <a:t>Effectiveness  70 – 85%</a:t>
            </a:r>
          </a:p>
          <a:p>
            <a:endParaRPr lang="en-US" dirty="0"/>
          </a:p>
          <a:p>
            <a:r>
              <a:rPr lang="en-US" dirty="0"/>
              <a:t>Supers?	Yes</a:t>
            </a:r>
          </a:p>
          <a:p>
            <a:endParaRPr lang="en-US" dirty="0"/>
          </a:p>
          <a:p>
            <a:r>
              <a:rPr lang="en-US" dirty="0"/>
              <a:t>Queen Loss Low</a:t>
            </a:r>
          </a:p>
          <a:p>
            <a:endParaRPr lang="en-US" dirty="0"/>
          </a:p>
          <a:p>
            <a:r>
              <a:rPr lang="en-US" dirty="0"/>
              <a:t>Storage	1 </a:t>
            </a:r>
            <a:r>
              <a:rPr lang="en-US" dirty="0" err="1"/>
              <a:t>Yr</a:t>
            </a:r>
            <a:r>
              <a:rPr lang="en-US" dirty="0"/>
              <a:t> (2 months for opened packages)</a:t>
            </a:r>
          </a:p>
          <a:p>
            <a:endParaRPr lang="en-US" dirty="0"/>
          </a:p>
          <a:p>
            <a:r>
              <a:rPr lang="en-US" dirty="0"/>
              <a:t>Cost	$9.20 per Hive</a:t>
            </a:r>
          </a:p>
          <a:p>
            <a:endParaRPr lang="en-US" dirty="0"/>
          </a:p>
          <a:p>
            <a:r>
              <a:rPr lang="en-US" dirty="0"/>
              <a:t>Notes	Messy – Wear Gloves.  Needs to be Removed Quickly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97571F-212D-423E-B351-C1F0B9101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300" y="357052"/>
            <a:ext cx="3696816" cy="2452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BB937B-F964-4889-AA29-E0DAA6805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444" y="4410316"/>
            <a:ext cx="3772231" cy="236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85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3023286"/>
            <a:ext cx="3657600" cy="7786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Thymol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5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Apiguard</a:t>
            </a:r>
            <a:r>
              <a:rPr lang="en-US" sz="5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A075A94-898F-4F53-8781-CEB20FF8A9B9}"/>
              </a:ext>
            </a:extLst>
          </p:cNvPr>
          <p:cNvSpPr txBox="1"/>
          <p:nvPr/>
        </p:nvSpPr>
        <p:spPr>
          <a:xfrm>
            <a:off x="5186079" y="766118"/>
            <a:ext cx="6750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Temps	60 – 100 Degrees</a:t>
            </a:r>
          </a:p>
          <a:p>
            <a:endParaRPr lang="en-US" dirty="0"/>
          </a:p>
          <a:p>
            <a:r>
              <a:rPr lang="en-US" dirty="0"/>
              <a:t>Effectiveness  85 - 95%</a:t>
            </a:r>
          </a:p>
          <a:p>
            <a:endParaRPr lang="en-US" dirty="0"/>
          </a:p>
          <a:p>
            <a:r>
              <a:rPr lang="en-US" dirty="0"/>
              <a:t>Supers?	No</a:t>
            </a:r>
          </a:p>
          <a:p>
            <a:endParaRPr lang="en-US" dirty="0"/>
          </a:p>
          <a:p>
            <a:r>
              <a:rPr lang="en-US" dirty="0"/>
              <a:t>Queen Loss Low</a:t>
            </a:r>
          </a:p>
          <a:p>
            <a:endParaRPr lang="en-US" dirty="0"/>
          </a:p>
          <a:p>
            <a:r>
              <a:rPr lang="en-US" dirty="0"/>
              <a:t>Storage	1 Year</a:t>
            </a:r>
          </a:p>
          <a:p>
            <a:endParaRPr lang="en-US" dirty="0"/>
          </a:p>
          <a:p>
            <a:r>
              <a:rPr lang="en-US" dirty="0"/>
              <a:t>Cost	$3.40 or $7.20 per Hive</a:t>
            </a:r>
          </a:p>
          <a:p>
            <a:endParaRPr lang="en-US" dirty="0"/>
          </a:p>
          <a:p>
            <a:r>
              <a:rPr lang="en-US" dirty="0"/>
              <a:t>Notes	Will flavor honey in the hive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1E86C-F79D-4253-90FC-4E39A800F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565" y="321177"/>
            <a:ext cx="2861319" cy="35165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E96F22-0594-4D59-ABB3-8A91D66DB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807" y="3583459"/>
            <a:ext cx="2764846" cy="31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0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3023286"/>
            <a:ext cx="3657600" cy="77869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Oxalic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A075A94-898F-4F53-8781-CEB20FF8A9B9}"/>
              </a:ext>
            </a:extLst>
          </p:cNvPr>
          <p:cNvSpPr txBox="1"/>
          <p:nvPr/>
        </p:nvSpPr>
        <p:spPr>
          <a:xfrm>
            <a:off x="5186079" y="766118"/>
            <a:ext cx="6750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Temps	32 – 100 Degrees</a:t>
            </a:r>
          </a:p>
          <a:p>
            <a:endParaRPr lang="en-US" dirty="0"/>
          </a:p>
          <a:p>
            <a:r>
              <a:rPr lang="en-US" dirty="0"/>
              <a:t>Effectiveness  90 - 95%</a:t>
            </a:r>
          </a:p>
          <a:p>
            <a:endParaRPr lang="en-US" dirty="0"/>
          </a:p>
          <a:p>
            <a:r>
              <a:rPr lang="en-US" dirty="0"/>
              <a:t>Supers?	Yes</a:t>
            </a:r>
          </a:p>
          <a:p>
            <a:endParaRPr lang="en-US" dirty="0"/>
          </a:p>
          <a:p>
            <a:r>
              <a:rPr lang="en-US" dirty="0"/>
              <a:t>Queen Loss Low</a:t>
            </a:r>
          </a:p>
          <a:p>
            <a:endParaRPr lang="en-US" dirty="0"/>
          </a:p>
          <a:p>
            <a:r>
              <a:rPr lang="en-US" dirty="0"/>
              <a:t>Storage	No expiration if kept dry</a:t>
            </a:r>
          </a:p>
          <a:p>
            <a:endParaRPr lang="en-US" dirty="0"/>
          </a:p>
          <a:p>
            <a:r>
              <a:rPr lang="en-US" dirty="0"/>
              <a:t>Cost	$0.06 per Hive</a:t>
            </a:r>
          </a:p>
          <a:p>
            <a:endParaRPr lang="en-US" dirty="0"/>
          </a:p>
          <a:p>
            <a:r>
              <a:rPr lang="en-US" dirty="0"/>
              <a:t>Notes	Caustic – take precautions.  Don’t breathe vapors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4C265A-3E57-4BC4-BB87-5E6507F3E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97" y="4673855"/>
            <a:ext cx="3191631" cy="18268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DA90C7-4A90-4FAA-8B63-5560A0D3C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741" y="357271"/>
            <a:ext cx="3544259" cy="34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5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3023286"/>
            <a:ext cx="3657600" cy="77869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Formic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MAQ Strips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Formic Pro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A075A94-898F-4F53-8781-CEB20FF8A9B9}"/>
              </a:ext>
            </a:extLst>
          </p:cNvPr>
          <p:cNvSpPr txBox="1"/>
          <p:nvPr/>
        </p:nvSpPr>
        <p:spPr>
          <a:xfrm>
            <a:off x="5186079" y="766118"/>
            <a:ext cx="67505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Temps	50 – 85 Degrees</a:t>
            </a:r>
          </a:p>
          <a:p>
            <a:endParaRPr lang="en-US" dirty="0"/>
          </a:p>
          <a:p>
            <a:r>
              <a:rPr lang="en-US" dirty="0"/>
              <a:t>Effectiveness  83 - 97%</a:t>
            </a:r>
          </a:p>
          <a:p>
            <a:endParaRPr lang="en-US" dirty="0"/>
          </a:p>
          <a:p>
            <a:r>
              <a:rPr lang="en-US" dirty="0"/>
              <a:t>Supers?	Yes</a:t>
            </a:r>
          </a:p>
          <a:p>
            <a:endParaRPr lang="en-US" dirty="0"/>
          </a:p>
          <a:p>
            <a:r>
              <a:rPr lang="en-US" dirty="0"/>
              <a:t>Queen Loss High</a:t>
            </a:r>
          </a:p>
          <a:p>
            <a:endParaRPr lang="en-US" dirty="0"/>
          </a:p>
          <a:p>
            <a:r>
              <a:rPr lang="en-US" dirty="0"/>
              <a:t>Storage	2 Years</a:t>
            </a:r>
          </a:p>
          <a:p>
            <a:endParaRPr lang="en-US" dirty="0"/>
          </a:p>
          <a:p>
            <a:r>
              <a:rPr lang="en-US" dirty="0"/>
              <a:t>Cost	$3 - $6 per Hive</a:t>
            </a:r>
          </a:p>
          <a:p>
            <a:endParaRPr lang="en-US" dirty="0"/>
          </a:p>
          <a:p>
            <a:r>
              <a:rPr lang="en-US" dirty="0"/>
              <a:t>Notes	Caustic – Don’t Breath Fumes!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224C9-8FFB-4893-BCBA-E202D083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726" y="1153297"/>
            <a:ext cx="3984390" cy="2198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8D37E-56C0-4AFB-95BF-04BF32D2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080" y="3910267"/>
            <a:ext cx="2628036" cy="242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0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2947733"/>
            <a:ext cx="3657600" cy="854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 a Nutshell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995339-1649-4C3E-8CC4-EC9B4A5B2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16525"/>
              </p:ext>
            </p:extLst>
          </p:nvPr>
        </p:nvGraphicFramePr>
        <p:xfrm>
          <a:off x="5789826" y="2548940"/>
          <a:ext cx="5588002" cy="1724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411">
                  <a:extLst>
                    <a:ext uri="{9D8B030D-6E8A-4147-A177-3AD203B41FA5}">
                      <a16:colId xmlns:a16="http://schemas.microsoft.com/office/drawing/2014/main" val="617937298"/>
                    </a:ext>
                  </a:extLst>
                </a:gridCol>
                <a:gridCol w="850417">
                  <a:extLst>
                    <a:ext uri="{9D8B030D-6E8A-4147-A177-3AD203B41FA5}">
                      <a16:colId xmlns:a16="http://schemas.microsoft.com/office/drawing/2014/main" val="821796431"/>
                    </a:ext>
                  </a:extLst>
                </a:gridCol>
                <a:gridCol w="863110">
                  <a:extLst>
                    <a:ext uri="{9D8B030D-6E8A-4147-A177-3AD203B41FA5}">
                      <a16:colId xmlns:a16="http://schemas.microsoft.com/office/drawing/2014/main" val="2415733969"/>
                    </a:ext>
                  </a:extLst>
                </a:gridCol>
                <a:gridCol w="904361">
                  <a:extLst>
                    <a:ext uri="{9D8B030D-6E8A-4147-A177-3AD203B41FA5}">
                      <a16:colId xmlns:a16="http://schemas.microsoft.com/office/drawing/2014/main" val="2610324436"/>
                    </a:ext>
                  </a:extLst>
                </a:gridCol>
                <a:gridCol w="786953">
                  <a:extLst>
                    <a:ext uri="{9D8B030D-6E8A-4147-A177-3AD203B41FA5}">
                      <a16:colId xmlns:a16="http://schemas.microsoft.com/office/drawing/2014/main" val="2172827952"/>
                    </a:ext>
                  </a:extLst>
                </a:gridCol>
                <a:gridCol w="748875">
                  <a:extLst>
                    <a:ext uri="{9D8B030D-6E8A-4147-A177-3AD203B41FA5}">
                      <a16:colId xmlns:a16="http://schemas.microsoft.com/office/drawing/2014/main" val="1175807982"/>
                    </a:ext>
                  </a:extLst>
                </a:gridCol>
                <a:gridCol w="748875">
                  <a:extLst>
                    <a:ext uri="{9D8B030D-6E8A-4147-A177-3AD203B41FA5}">
                      <a16:colId xmlns:a16="http://schemas.microsoft.com/office/drawing/2014/main" val="24754235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Treatment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Cost Per Hive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Effectiveness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Temperatures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Supers?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Queen Loss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Below Caps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6225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0956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Oxalic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 Cents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90 - 95%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32 - 100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39877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906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Hop Guard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$9.20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70 - 85%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52 - 92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5800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8218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Thymol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$3.4 - $7.2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85 - 95%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60 - 100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780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8557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MAQ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$3 - $6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83 - 97%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50 - 85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High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2697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55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294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Mite Treatments – TVBC July 2021</vt:lpstr>
      <vt:lpstr>A Few Notes</vt:lpstr>
      <vt:lpstr>PowerPoint Presentation</vt:lpstr>
      <vt:lpstr>The Big Four</vt:lpstr>
      <vt:lpstr>HopGuard</vt:lpstr>
      <vt:lpstr>Thymol (Apiguard)</vt:lpstr>
      <vt:lpstr>Oxalic</vt:lpstr>
      <vt:lpstr>Formic MAQ Strips Formic Pro</vt:lpstr>
      <vt:lpstr>In a Nutshell</vt:lpstr>
      <vt:lpstr>PowerPoint Presentation</vt:lpstr>
      <vt:lpstr>PowerPoint Presentation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Crowell, Jeff</dc:creator>
  <cp:lastModifiedBy>Marc von Huene</cp:lastModifiedBy>
  <cp:revision>119</cp:revision>
  <cp:lastPrinted>2017-04-17T22:43:55Z</cp:lastPrinted>
  <dcterms:created xsi:type="dcterms:W3CDTF">2015-07-28T16:44:01Z</dcterms:created>
  <dcterms:modified xsi:type="dcterms:W3CDTF">2021-07-27T21:56:22Z</dcterms:modified>
</cp:coreProperties>
</file>