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79" r:id="rId2"/>
    <p:sldId id="280" r:id="rId3"/>
    <p:sldId id="282" r:id="rId4"/>
    <p:sldId id="283" r:id="rId5"/>
    <p:sldId id="284" r:id="rId6"/>
    <p:sldId id="286" r:id="rId7"/>
    <p:sldId id="287" r:id="rId8"/>
    <p:sldId id="288"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98" d="100"/>
          <a:sy n="98" d="100"/>
        </p:scale>
        <p:origin x="102"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E2A5D3-5703-435F-8194-212BEB5FCF2D}" type="datetimeFigureOut">
              <a:rPr lang="en-US" smtClean="0"/>
              <a:t>3/24/2021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6E589DA-B6C5-44F3-B923-134FF4086DC0}" type="slidenum">
              <a:rPr lang="en-US" smtClean="0"/>
              <a:t>‹#›</a:t>
            </a:fld>
            <a:endParaRPr lang="en-US"/>
          </a:p>
        </p:txBody>
      </p:sp>
    </p:spTree>
    <p:extLst>
      <p:ext uri="{BB962C8B-B14F-4D97-AF65-F5344CB8AC3E}">
        <p14:creationId xmlns:p14="http://schemas.microsoft.com/office/powerpoint/2010/main" val="5127088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BBF2A4-2478-4C0D-8222-D6D8DD9A342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63127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BF2A4-2478-4C0D-8222-D6D8DD9A342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276610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BF2A4-2478-4C0D-8222-D6D8DD9A342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124703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BF2A4-2478-4C0D-8222-D6D8DD9A342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30535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BBF2A4-2478-4C0D-8222-D6D8DD9A3424}"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49427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BBF2A4-2478-4C0D-8222-D6D8DD9A3424}"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258071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BBF2A4-2478-4C0D-8222-D6D8DD9A3424}"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28562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BBF2A4-2478-4C0D-8222-D6D8DD9A3424}"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351784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BF2A4-2478-4C0D-8222-D6D8DD9A3424}" type="datetimeFigureOut">
              <a:rPr lang="en-US" smtClean="0"/>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296332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BF2A4-2478-4C0D-8222-D6D8DD9A3424}"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269979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BF2A4-2478-4C0D-8222-D6D8DD9A3424}"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6C494-20AF-4D95-BA6F-E1CA061B48E8}" type="slidenum">
              <a:rPr lang="en-US" smtClean="0"/>
              <a:t>‹#›</a:t>
            </a:fld>
            <a:endParaRPr lang="en-US"/>
          </a:p>
        </p:txBody>
      </p:sp>
    </p:spTree>
    <p:extLst>
      <p:ext uri="{BB962C8B-B14F-4D97-AF65-F5344CB8AC3E}">
        <p14:creationId xmlns:p14="http://schemas.microsoft.com/office/powerpoint/2010/main" val="152332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BF2A4-2478-4C0D-8222-D6D8DD9A3424}" type="datetimeFigureOut">
              <a:rPr lang="en-US" smtClean="0"/>
              <a:t>3/24/2021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6C494-20AF-4D95-BA6F-E1CA061B48E8}" type="slidenum">
              <a:rPr lang="en-US" smtClean="0"/>
              <a:t>‹#›</a:t>
            </a:fld>
            <a:endParaRPr lang="en-US"/>
          </a:p>
        </p:txBody>
      </p:sp>
    </p:spTree>
    <p:extLst>
      <p:ext uri="{BB962C8B-B14F-4D97-AF65-F5344CB8AC3E}">
        <p14:creationId xmlns:p14="http://schemas.microsoft.com/office/powerpoint/2010/main" val="73862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5"/>
          <p:cNvSpPr>
            <a:spLocks noGrp="1" noChangeArrowheads="1"/>
          </p:cNvSpPr>
          <p:nvPr>
            <p:ph type="ctrTitle"/>
          </p:nvPr>
        </p:nvSpPr>
        <p:spPr>
          <a:xfrm>
            <a:off x="3118794" y="53443"/>
            <a:ext cx="4683211" cy="744836"/>
          </a:xfrm>
        </p:spPr>
        <p:txBody>
          <a:bodyPr vert="horz" lIns="91440" tIns="45720" rIns="91440" bIns="45720" rtlCol="0" anchor="ctr">
            <a:normAutofit/>
          </a:bodyPr>
          <a:lstStyle/>
          <a:p>
            <a:r>
              <a:rPr lang="en-US" altLang="en-US" sz="3600" b="1" dirty="0">
                <a:solidFill>
                  <a:schemeClr val="tx1">
                    <a:lumMod val="85000"/>
                    <a:lumOff val="15000"/>
                  </a:schemeClr>
                </a:solidFill>
              </a:rPr>
              <a:t>Installing Bee Packages</a:t>
            </a:r>
          </a:p>
        </p:txBody>
      </p:sp>
      <p:cxnSp>
        <p:nvCxnSpPr>
          <p:cNvPr id="74" name="Straight Connector 7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3FA01F-9AD5-43A3-9719-D4529B04FC92}"/>
              </a:ext>
            </a:extLst>
          </p:cNvPr>
          <p:cNvPicPr>
            <a:picLocks noChangeAspect="1"/>
          </p:cNvPicPr>
          <p:nvPr/>
        </p:nvPicPr>
        <p:blipFill>
          <a:blip r:embed="rId2"/>
          <a:stretch>
            <a:fillRect/>
          </a:stretch>
        </p:blipFill>
        <p:spPr>
          <a:xfrm>
            <a:off x="924229" y="723147"/>
            <a:ext cx="9072340" cy="5981562"/>
          </a:xfrm>
          <a:prstGeom prst="rect">
            <a:avLst/>
          </a:prstGeom>
        </p:spPr>
      </p:pic>
    </p:spTree>
    <p:extLst>
      <p:ext uri="{BB962C8B-B14F-4D97-AF65-F5344CB8AC3E}">
        <p14:creationId xmlns:p14="http://schemas.microsoft.com/office/powerpoint/2010/main" val="312674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2771-DB1C-4688-9411-470686F90D9C}"/>
              </a:ext>
            </a:extLst>
          </p:cNvPr>
          <p:cNvSpPr txBox="1"/>
          <p:nvPr/>
        </p:nvSpPr>
        <p:spPr>
          <a:xfrm>
            <a:off x="2871239" y="722209"/>
            <a:ext cx="6449522" cy="769441"/>
          </a:xfrm>
          <a:prstGeom prst="rect">
            <a:avLst/>
          </a:prstGeom>
          <a:noFill/>
        </p:spPr>
        <p:txBody>
          <a:bodyPr wrap="none" rtlCol="0">
            <a:spAutoFit/>
          </a:bodyPr>
          <a:lstStyle/>
          <a:p>
            <a:r>
              <a:rPr lang="en-US" sz="4400" dirty="0"/>
              <a:t>Transporting your Package</a:t>
            </a:r>
          </a:p>
        </p:txBody>
      </p:sp>
      <p:sp>
        <p:nvSpPr>
          <p:cNvPr id="4" name="TextBox 3">
            <a:extLst>
              <a:ext uri="{FF2B5EF4-FFF2-40B4-BE49-F238E27FC236}">
                <a16:creationId xmlns:a16="http://schemas.microsoft.com/office/drawing/2014/main" id="{FF674CA3-409C-4167-BC5B-B733800A791B}"/>
              </a:ext>
            </a:extLst>
          </p:cNvPr>
          <p:cNvSpPr txBox="1"/>
          <p:nvPr/>
        </p:nvSpPr>
        <p:spPr>
          <a:xfrm>
            <a:off x="560173" y="3674075"/>
            <a:ext cx="6590270" cy="923330"/>
          </a:xfrm>
          <a:prstGeom prst="rect">
            <a:avLst/>
          </a:prstGeom>
          <a:noFill/>
        </p:spPr>
        <p:txBody>
          <a:bodyPr wrap="square" rtlCol="0">
            <a:spAutoFit/>
          </a:bodyPr>
          <a:lstStyle/>
          <a:p>
            <a:pPr marL="342900" indent="-342900">
              <a:buAutoNum type="arabicPeriod"/>
            </a:pPr>
            <a:r>
              <a:rPr lang="en-US" dirty="0"/>
              <a:t>Keep the package in a cool dark area until ready for install</a:t>
            </a:r>
          </a:p>
          <a:p>
            <a:pPr marL="342900" indent="-342900">
              <a:buAutoNum type="arabicPeriod"/>
            </a:pPr>
            <a:r>
              <a:rPr lang="en-US" dirty="0"/>
              <a:t>Install just before dark, but before it gets cold</a:t>
            </a:r>
          </a:p>
          <a:p>
            <a:pPr marL="342900" indent="-342900">
              <a:buAutoNum type="arabicPeriod"/>
            </a:pPr>
            <a:r>
              <a:rPr lang="en-US" dirty="0"/>
              <a:t>Do not pack them side by side where you are blocking the screen</a:t>
            </a:r>
          </a:p>
        </p:txBody>
      </p:sp>
      <p:pic>
        <p:nvPicPr>
          <p:cNvPr id="5" name="Picture 4">
            <a:extLst>
              <a:ext uri="{FF2B5EF4-FFF2-40B4-BE49-F238E27FC236}">
                <a16:creationId xmlns:a16="http://schemas.microsoft.com/office/drawing/2014/main" id="{5903D47A-CD53-4280-B2AA-EE0F02811DD0}"/>
              </a:ext>
            </a:extLst>
          </p:cNvPr>
          <p:cNvPicPr>
            <a:picLocks noChangeAspect="1"/>
          </p:cNvPicPr>
          <p:nvPr/>
        </p:nvPicPr>
        <p:blipFill>
          <a:blip r:embed="rId2"/>
          <a:stretch>
            <a:fillRect/>
          </a:stretch>
        </p:blipFill>
        <p:spPr>
          <a:xfrm>
            <a:off x="8143875" y="3081643"/>
            <a:ext cx="3825703" cy="3464070"/>
          </a:xfrm>
          <a:prstGeom prst="rect">
            <a:avLst/>
          </a:prstGeom>
        </p:spPr>
      </p:pic>
    </p:spTree>
    <p:extLst>
      <p:ext uri="{BB962C8B-B14F-4D97-AF65-F5344CB8AC3E}">
        <p14:creationId xmlns:p14="http://schemas.microsoft.com/office/powerpoint/2010/main" val="196873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2771-DB1C-4688-9411-470686F90D9C}"/>
              </a:ext>
            </a:extLst>
          </p:cNvPr>
          <p:cNvSpPr txBox="1"/>
          <p:nvPr/>
        </p:nvSpPr>
        <p:spPr>
          <a:xfrm>
            <a:off x="560173" y="416121"/>
            <a:ext cx="3886577" cy="769441"/>
          </a:xfrm>
          <a:prstGeom prst="rect">
            <a:avLst/>
          </a:prstGeom>
          <a:noFill/>
        </p:spPr>
        <p:txBody>
          <a:bodyPr wrap="none" rtlCol="0">
            <a:spAutoFit/>
          </a:bodyPr>
          <a:lstStyle/>
          <a:p>
            <a:r>
              <a:rPr lang="en-US" sz="4400" dirty="0"/>
              <a:t>Prep The Queen</a:t>
            </a:r>
          </a:p>
        </p:txBody>
      </p:sp>
      <p:sp>
        <p:nvSpPr>
          <p:cNvPr id="4" name="TextBox 3">
            <a:extLst>
              <a:ext uri="{FF2B5EF4-FFF2-40B4-BE49-F238E27FC236}">
                <a16:creationId xmlns:a16="http://schemas.microsoft.com/office/drawing/2014/main" id="{FF674CA3-409C-4167-BC5B-B733800A791B}"/>
              </a:ext>
            </a:extLst>
          </p:cNvPr>
          <p:cNvSpPr txBox="1"/>
          <p:nvPr/>
        </p:nvSpPr>
        <p:spPr>
          <a:xfrm>
            <a:off x="667265" y="1315645"/>
            <a:ext cx="6590270" cy="2031325"/>
          </a:xfrm>
          <a:prstGeom prst="rect">
            <a:avLst/>
          </a:prstGeom>
          <a:noFill/>
        </p:spPr>
        <p:txBody>
          <a:bodyPr wrap="square" rtlCol="0">
            <a:spAutoFit/>
          </a:bodyPr>
          <a:lstStyle/>
          <a:p>
            <a:pPr marL="342900" indent="-342900">
              <a:buAutoNum type="arabicPeriod"/>
            </a:pPr>
            <a:r>
              <a:rPr lang="en-US" dirty="0"/>
              <a:t>Shake Bees Down</a:t>
            </a:r>
          </a:p>
          <a:p>
            <a:pPr marL="342900" indent="-342900">
              <a:buAutoNum type="arabicPeriod"/>
            </a:pPr>
            <a:r>
              <a:rPr lang="en-US" dirty="0"/>
              <a:t>Pull the Can w/ Hive Tool</a:t>
            </a:r>
          </a:p>
          <a:p>
            <a:pPr marL="342900" indent="-342900">
              <a:buAutoNum type="arabicPeriod"/>
            </a:pPr>
            <a:r>
              <a:rPr lang="en-US" dirty="0"/>
              <a:t>Remove the Queen</a:t>
            </a:r>
          </a:p>
          <a:p>
            <a:pPr marL="342900" indent="-342900">
              <a:buAutoNum type="arabicPeriod"/>
            </a:pPr>
            <a:r>
              <a:rPr lang="en-US" dirty="0"/>
              <a:t>Cover the Opening</a:t>
            </a:r>
          </a:p>
          <a:p>
            <a:pPr marL="342900" indent="-342900">
              <a:buAutoNum type="arabicPeriod"/>
            </a:pPr>
            <a:r>
              <a:rPr lang="en-US" dirty="0"/>
              <a:t>Gently Pull the Cork from the Hole</a:t>
            </a:r>
          </a:p>
          <a:p>
            <a:pPr marL="800100" lvl="1" indent="-342900">
              <a:buAutoNum type="arabicPeriod"/>
            </a:pPr>
            <a:r>
              <a:rPr lang="en-US" dirty="0"/>
              <a:t>Cover the Hole with your Finger</a:t>
            </a:r>
          </a:p>
          <a:p>
            <a:pPr marL="342900" indent="-342900">
              <a:buAutoNum type="arabicPeriod"/>
            </a:pPr>
            <a:r>
              <a:rPr lang="en-US" dirty="0"/>
              <a:t>Stuff in a Piece of Gumdrop or Marshmallow</a:t>
            </a:r>
          </a:p>
        </p:txBody>
      </p:sp>
      <p:pic>
        <p:nvPicPr>
          <p:cNvPr id="6" name="Picture 5">
            <a:extLst>
              <a:ext uri="{FF2B5EF4-FFF2-40B4-BE49-F238E27FC236}">
                <a16:creationId xmlns:a16="http://schemas.microsoft.com/office/drawing/2014/main" id="{355CFF9F-4750-41C5-8ACC-AF54A89C6CDA}"/>
              </a:ext>
            </a:extLst>
          </p:cNvPr>
          <p:cNvPicPr>
            <a:picLocks noChangeAspect="1"/>
          </p:cNvPicPr>
          <p:nvPr/>
        </p:nvPicPr>
        <p:blipFill>
          <a:blip r:embed="rId2"/>
          <a:stretch>
            <a:fillRect/>
          </a:stretch>
        </p:blipFill>
        <p:spPr>
          <a:xfrm>
            <a:off x="7055497" y="424881"/>
            <a:ext cx="4832854" cy="3194598"/>
          </a:xfrm>
          <a:prstGeom prst="rect">
            <a:avLst/>
          </a:prstGeom>
        </p:spPr>
      </p:pic>
      <p:pic>
        <p:nvPicPr>
          <p:cNvPr id="8" name="Picture 7">
            <a:extLst>
              <a:ext uri="{FF2B5EF4-FFF2-40B4-BE49-F238E27FC236}">
                <a16:creationId xmlns:a16="http://schemas.microsoft.com/office/drawing/2014/main" id="{C4902B06-3B2D-42CC-BC97-562468CBBE45}"/>
              </a:ext>
            </a:extLst>
          </p:cNvPr>
          <p:cNvPicPr>
            <a:picLocks noChangeAspect="1"/>
          </p:cNvPicPr>
          <p:nvPr/>
        </p:nvPicPr>
        <p:blipFill>
          <a:blip r:embed="rId3"/>
          <a:stretch>
            <a:fillRect/>
          </a:stretch>
        </p:blipFill>
        <p:spPr>
          <a:xfrm>
            <a:off x="7055497" y="3749562"/>
            <a:ext cx="4832854" cy="3000000"/>
          </a:xfrm>
          <a:prstGeom prst="rect">
            <a:avLst/>
          </a:prstGeom>
        </p:spPr>
      </p:pic>
      <p:sp>
        <p:nvSpPr>
          <p:cNvPr id="2" name="TextBox 1">
            <a:extLst>
              <a:ext uri="{FF2B5EF4-FFF2-40B4-BE49-F238E27FC236}">
                <a16:creationId xmlns:a16="http://schemas.microsoft.com/office/drawing/2014/main" id="{95AE01FB-7447-45A8-8655-8EF892019162}"/>
              </a:ext>
            </a:extLst>
          </p:cNvPr>
          <p:cNvSpPr txBox="1"/>
          <p:nvPr/>
        </p:nvSpPr>
        <p:spPr>
          <a:xfrm>
            <a:off x="330740" y="4893013"/>
            <a:ext cx="5048656" cy="1200329"/>
          </a:xfrm>
          <a:prstGeom prst="rect">
            <a:avLst/>
          </a:prstGeom>
          <a:noFill/>
        </p:spPr>
        <p:txBody>
          <a:bodyPr wrap="square" rtlCol="0">
            <a:spAutoFit/>
          </a:bodyPr>
          <a:lstStyle/>
          <a:p>
            <a:r>
              <a:rPr lang="en-US" dirty="0"/>
              <a:t>This guy is using nails to hang his cage.  Not the most secure, and you could possibly poke the queen.  He does show that you need to cover the hole so the queen doesn’t escape though.</a:t>
            </a:r>
          </a:p>
        </p:txBody>
      </p:sp>
      <p:cxnSp>
        <p:nvCxnSpPr>
          <p:cNvPr id="7" name="Straight Arrow Connector 6">
            <a:extLst>
              <a:ext uri="{FF2B5EF4-FFF2-40B4-BE49-F238E27FC236}">
                <a16:creationId xmlns:a16="http://schemas.microsoft.com/office/drawing/2014/main" id="{8F2BB47B-DE03-4D26-8581-A425F8D41D4E}"/>
              </a:ext>
            </a:extLst>
          </p:cNvPr>
          <p:cNvCxnSpPr/>
          <p:nvPr/>
        </p:nvCxnSpPr>
        <p:spPr>
          <a:xfrm flipV="1">
            <a:off x="5163594" y="5136204"/>
            <a:ext cx="3464840" cy="26264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91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2771-DB1C-4688-9411-470686F90D9C}"/>
              </a:ext>
            </a:extLst>
          </p:cNvPr>
          <p:cNvSpPr txBox="1"/>
          <p:nvPr/>
        </p:nvSpPr>
        <p:spPr>
          <a:xfrm>
            <a:off x="982525" y="107092"/>
            <a:ext cx="5514908" cy="769441"/>
          </a:xfrm>
          <a:prstGeom prst="rect">
            <a:avLst/>
          </a:prstGeom>
          <a:noFill/>
        </p:spPr>
        <p:txBody>
          <a:bodyPr wrap="none" rtlCol="0">
            <a:spAutoFit/>
          </a:bodyPr>
          <a:lstStyle/>
          <a:p>
            <a:r>
              <a:rPr lang="en-US" sz="4400" dirty="0"/>
              <a:t>Attach Queen to Frame</a:t>
            </a:r>
          </a:p>
        </p:txBody>
      </p:sp>
      <p:sp>
        <p:nvSpPr>
          <p:cNvPr id="4" name="TextBox 3">
            <a:extLst>
              <a:ext uri="{FF2B5EF4-FFF2-40B4-BE49-F238E27FC236}">
                <a16:creationId xmlns:a16="http://schemas.microsoft.com/office/drawing/2014/main" id="{FF674CA3-409C-4167-BC5B-B733800A791B}"/>
              </a:ext>
            </a:extLst>
          </p:cNvPr>
          <p:cNvSpPr txBox="1"/>
          <p:nvPr/>
        </p:nvSpPr>
        <p:spPr>
          <a:xfrm>
            <a:off x="444844" y="959365"/>
            <a:ext cx="6590270" cy="923330"/>
          </a:xfrm>
          <a:prstGeom prst="rect">
            <a:avLst/>
          </a:prstGeom>
          <a:noFill/>
        </p:spPr>
        <p:txBody>
          <a:bodyPr wrap="square" rtlCol="0">
            <a:spAutoFit/>
          </a:bodyPr>
          <a:lstStyle/>
          <a:p>
            <a:pPr marL="342900" indent="-342900">
              <a:buAutoNum type="arabicPeriod"/>
            </a:pPr>
            <a:r>
              <a:rPr lang="en-US" dirty="0"/>
              <a:t>If Drawn Comb, Sink into Wax</a:t>
            </a:r>
          </a:p>
          <a:p>
            <a:pPr marL="342900" indent="-342900">
              <a:buAutoNum type="arabicPeriod"/>
            </a:pPr>
            <a:r>
              <a:rPr lang="en-US" dirty="0"/>
              <a:t>If Raw Foundation, Use Rubber Band or Tab on Cage</a:t>
            </a:r>
          </a:p>
          <a:p>
            <a:pPr marL="342900" indent="-342900">
              <a:buAutoNum type="arabicPeriod"/>
            </a:pPr>
            <a:r>
              <a:rPr lang="en-US" dirty="0"/>
              <a:t>Absolutely, Positively Expose Screen so Bees can Feed Her</a:t>
            </a:r>
          </a:p>
        </p:txBody>
      </p:sp>
      <p:pic>
        <p:nvPicPr>
          <p:cNvPr id="6" name="Picture 5">
            <a:extLst>
              <a:ext uri="{FF2B5EF4-FFF2-40B4-BE49-F238E27FC236}">
                <a16:creationId xmlns:a16="http://schemas.microsoft.com/office/drawing/2014/main" id="{9E52CE18-98DB-4C30-98D1-3E7D8F01CDF3}"/>
              </a:ext>
            </a:extLst>
          </p:cNvPr>
          <p:cNvPicPr>
            <a:picLocks noChangeAspect="1"/>
          </p:cNvPicPr>
          <p:nvPr/>
        </p:nvPicPr>
        <p:blipFill>
          <a:blip r:embed="rId2"/>
          <a:stretch>
            <a:fillRect/>
          </a:stretch>
        </p:blipFill>
        <p:spPr>
          <a:xfrm>
            <a:off x="8889283" y="156519"/>
            <a:ext cx="3022630" cy="3756624"/>
          </a:xfrm>
          <a:prstGeom prst="rect">
            <a:avLst/>
          </a:prstGeom>
        </p:spPr>
      </p:pic>
      <p:pic>
        <p:nvPicPr>
          <p:cNvPr id="8" name="Picture 7">
            <a:extLst>
              <a:ext uri="{FF2B5EF4-FFF2-40B4-BE49-F238E27FC236}">
                <a16:creationId xmlns:a16="http://schemas.microsoft.com/office/drawing/2014/main" id="{E3DF53F2-DC79-402E-A41A-52FE21BEA1AA}"/>
              </a:ext>
            </a:extLst>
          </p:cNvPr>
          <p:cNvPicPr>
            <a:picLocks noChangeAspect="1"/>
          </p:cNvPicPr>
          <p:nvPr/>
        </p:nvPicPr>
        <p:blipFill>
          <a:blip r:embed="rId3"/>
          <a:stretch>
            <a:fillRect/>
          </a:stretch>
        </p:blipFill>
        <p:spPr>
          <a:xfrm>
            <a:off x="1334530" y="2634456"/>
            <a:ext cx="5301514" cy="3967070"/>
          </a:xfrm>
          <a:prstGeom prst="rect">
            <a:avLst/>
          </a:prstGeom>
        </p:spPr>
      </p:pic>
      <p:cxnSp>
        <p:nvCxnSpPr>
          <p:cNvPr id="9" name="Straight Arrow Connector 8">
            <a:extLst>
              <a:ext uri="{FF2B5EF4-FFF2-40B4-BE49-F238E27FC236}">
                <a16:creationId xmlns:a16="http://schemas.microsoft.com/office/drawing/2014/main" id="{6CF6DA0A-7C6C-4DC1-8736-00C4DF55ED94}"/>
              </a:ext>
            </a:extLst>
          </p:cNvPr>
          <p:cNvCxnSpPr/>
          <p:nvPr/>
        </p:nvCxnSpPr>
        <p:spPr>
          <a:xfrm flipH="1" flipV="1">
            <a:off x="6636044" y="4843849"/>
            <a:ext cx="2005448" cy="4366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6134FB7-0487-461A-AB58-014D0CE8190A}"/>
              </a:ext>
            </a:extLst>
          </p:cNvPr>
          <p:cNvSpPr txBox="1"/>
          <p:nvPr/>
        </p:nvSpPr>
        <p:spPr>
          <a:xfrm>
            <a:off x="8660289" y="4416357"/>
            <a:ext cx="2876715" cy="2031325"/>
          </a:xfrm>
          <a:prstGeom prst="rect">
            <a:avLst/>
          </a:prstGeom>
          <a:noFill/>
        </p:spPr>
        <p:txBody>
          <a:bodyPr wrap="square" rtlCol="0">
            <a:spAutoFit/>
          </a:bodyPr>
          <a:lstStyle/>
          <a:p>
            <a:r>
              <a:rPr lang="en-US" dirty="0"/>
              <a:t>Note how the screen side is facing out.  If you were to push frames together, it would cover the queen and she would die.  Face the screen up or down, NOT like this “expert” did.</a:t>
            </a:r>
          </a:p>
        </p:txBody>
      </p:sp>
    </p:spTree>
    <p:extLst>
      <p:ext uri="{BB962C8B-B14F-4D97-AF65-F5344CB8AC3E}">
        <p14:creationId xmlns:p14="http://schemas.microsoft.com/office/powerpoint/2010/main" val="171178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2771-DB1C-4688-9411-470686F90D9C}"/>
              </a:ext>
            </a:extLst>
          </p:cNvPr>
          <p:cNvSpPr txBox="1"/>
          <p:nvPr/>
        </p:nvSpPr>
        <p:spPr>
          <a:xfrm>
            <a:off x="4062302" y="-2736"/>
            <a:ext cx="4067396" cy="769441"/>
          </a:xfrm>
          <a:prstGeom prst="rect">
            <a:avLst/>
          </a:prstGeom>
          <a:noFill/>
        </p:spPr>
        <p:txBody>
          <a:bodyPr wrap="none" rtlCol="0">
            <a:spAutoFit/>
          </a:bodyPr>
          <a:lstStyle/>
          <a:p>
            <a:r>
              <a:rPr lang="en-US" sz="4400" dirty="0"/>
              <a:t>Two Box Method</a:t>
            </a:r>
          </a:p>
        </p:txBody>
      </p:sp>
      <p:sp>
        <p:nvSpPr>
          <p:cNvPr id="4" name="TextBox 3">
            <a:extLst>
              <a:ext uri="{FF2B5EF4-FFF2-40B4-BE49-F238E27FC236}">
                <a16:creationId xmlns:a16="http://schemas.microsoft.com/office/drawing/2014/main" id="{FF674CA3-409C-4167-BC5B-B733800A791B}"/>
              </a:ext>
            </a:extLst>
          </p:cNvPr>
          <p:cNvSpPr txBox="1"/>
          <p:nvPr/>
        </p:nvSpPr>
        <p:spPr>
          <a:xfrm>
            <a:off x="6096000" y="766705"/>
            <a:ext cx="6590270" cy="1754326"/>
          </a:xfrm>
          <a:prstGeom prst="rect">
            <a:avLst/>
          </a:prstGeom>
          <a:noFill/>
        </p:spPr>
        <p:txBody>
          <a:bodyPr wrap="square" rtlCol="0">
            <a:spAutoFit/>
          </a:bodyPr>
          <a:lstStyle/>
          <a:p>
            <a:pPr marL="342900" indent="-342900">
              <a:buAutoNum type="arabicPeriod"/>
            </a:pPr>
            <a:r>
              <a:rPr lang="en-US" dirty="0"/>
              <a:t>Spray Package Lightly with 1:1 Sugar Syrup</a:t>
            </a:r>
          </a:p>
          <a:p>
            <a:pPr marL="342900" indent="-342900">
              <a:buAutoNum type="arabicPeriod"/>
            </a:pPr>
            <a:r>
              <a:rPr lang="en-US" dirty="0"/>
              <a:t>Knock Down the Bees</a:t>
            </a:r>
          </a:p>
          <a:p>
            <a:pPr marL="342900" indent="-342900">
              <a:buAutoNum type="arabicPeriod"/>
            </a:pPr>
            <a:r>
              <a:rPr lang="en-US" dirty="0"/>
              <a:t>Holding onto your Cover, Invert the Hole </a:t>
            </a:r>
            <a:r>
              <a:rPr lang="en-US" dirty="0">
                <a:solidFill>
                  <a:srgbClr val="FF0000"/>
                </a:solidFill>
              </a:rPr>
              <a:t>Over the Queen</a:t>
            </a:r>
          </a:p>
          <a:p>
            <a:pPr marL="342900" indent="-342900">
              <a:buAutoNum type="arabicPeriod"/>
            </a:pPr>
            <a:r>
              <a:rPr lang="en-US" dirty="0"/>
              <a:t>Remove the Cover</a:t>
            </a:r>
          </a:p>
          <a:p>
            <a:pPr marL="342900" indent="-342900">
              <a:buAutoNum type="arabicPeriod"/>
            </a:pPr>
            <a:r>
              <a:rPr lang="en-US" dirty="0"/>
              <a:t>Place Empty Box Around Package</a:t>
            </a:r>
          </a:p>
          <a:p>
            <a:pPr marL="342900" indent="-342900">
              <a:buAutoNum type="arabicPeriod"/>
            </a:pPr>
            <a:r>
              <a:rPr lang="en-US" dirty="0"/>
              <a:t>Put on Inner Cover and Telescoping Lid</a:t>
            </a:r>
          </a:p>
        </p:txBody>
      </p:sp>
      <p:pic>
        <p:nvPicPr>
          <p:cNvPr id="5" name="Picture 4">
            <a:extLst>
              <a:ext uri="{FF2B5EF4-FFF2-40B4-BE49-F238E27FC236}">
                <a16:creationId xmlns:a16="http://schemas.microsoft.com/office/drawing/2014/main" id="{F2A29904-A51F-4AFE-BD7D-7FC37FCB4755}"/>
              </a:ext>
            </a:extLst>
          </p:cNvPr>
          <p:cNvPicPr>
            <a:picLocks noChangeAspect="1"/>
          </p:cNvPicPr>
          <p:nvPr/>
        </p:nvPicPr>
        <p:blipFill>
          <a:blip r:embed="rId2"/>
          <a:stretch>
            <a:fillRect/>
          </a:stretch>
        </p:blipFill>
        <p:spPr>
          <a:xfrm>
            <a:off x="6096000" y="2559271"/>
            <a:ext cx="4247619" cy="2314286"/>
          </a:xfrm>
          <a:prstGeom prst="rect">
            <a:avLst/>
          </a:prstGeom>
        </p:spPr>
      </p:pic>
      <p:pic>
        <p:nvPicPr>
          <p:cNvPr id="9" name="Picture 8">
            <a:extLst>
              <a:ext uri="{FF2B5EF4-FFF2-40B4-BE49-F238E27FC236}">
                <a16:creationId xmlns:a16="http://schemas.microsoft.com/office/drawing/2014/main" id="{406B71B5-36EC-4133-A870-36FF9A15DF54}"/>
              </a:ext>
            </a:extLst>
          </p:cNvPr>
          <p:cNvPicPr>
            <a:picLocks noChangeAspect="1"/>
          </p:cNvPicPr>
          <p:nvPr/>
        </p:nvPicPr>
        <p:blipFill>
          <a:blip r:embed="rId3"/>
          <a:stretch>
            <a:fillRect/>
          </a:stretch>
        </p:blipFill>
        <p:spPr>
          <a:xfrm>
            <a:off x="642552" y="1265306"/>
            <a:ext cx="4147006" cy="4630602"/>
          </a:xfrm>
          <a:prstGeom prst="rect">
            <a:avLst/>
          </a:prstGeom>
        </p:spPr>
      </p:pic>
      <p:cxnSp>
        <p:nvCxnSpPr>
          <p:cNvPr id="6" name="Straight Arrow Connector 5">
            <a:extLst>
              <a:ext uri="{FF2B5EF4-FFF2-40B4-BE49-F238E27FC236}">
                <a16:creationId xmlns:a16="http://schemas.microsoft.com/office/drawing/2014/main" id="{F3F31F1D-F8F9-46A0-8081-6F1A4AE59185}"/>
              </a:ext>
            </a:extLst>
          </p:cNvPr>
          <p:cNvCxnSpPr>
            <a:cxnSpLocks/>
          </p:cNvCxnSpPr>
          <p:nvPr/>
        </p:nvCxnSpPr>
        <p:spPr>
          <a:xfrm flipH="1" flipV="1">
            <a:off x="2879387" y="4873557"/>
            <a:ext cx="2957209" cy="807396"/>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0366BFC-A720-4A3B-ACE8-F424B94159CE}"/>
              </a:ext>
            </a:extLst>
          </p:cNvPr>
          <p:cNvSpPr txBox="1"/>
          <p:nvPr/>
        </p:nvSpPr>
        <p:spPr>
          <a:xfrm>
            <a:off x="5933872" y="5311621"/>
            <a:ext cx="6024666" cy="1200329"/>
          </a:xfrm>
          <a:prstGeom prst="rect">
            <a:avLst/>
          </a:prstGeom>
          <a:noFill/>
        </p:spPr>
        <p:txBody>
          <a:bodyPr wrap="square" rtlCol="0">
            <a:spAutoFit/>
          </a:bodyPr>
          <a:lstStyle/>
          <a:p>
            <a:r>
              <a:rPr lang="en-US" dirty="0"/>
              <a:t>Note the queen cage with no attendant bees.  Do not assume the bees will find her in time.  If you use this method, put a scoop of bees on the queen cage to keep her alive until the rest of the box finds her.  Another expert giving bad advice.</a:t>
            </a:r>
          </a:p>
        </p:txBody>
      </p:sp>
    </p:spTree>
    <p:extLst>
      <p:ext uri="{BB962C8B-B14F-4D97-AF65-F5344CB8AC3E}">
        <p14:creationId xmlns:p14="http://schemas.microsoft.com/office/powerpoint/2010/main" val="109514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2771-DB1C-4688-9411-470686F90D9C}"/>
              </a:ext>
            </a:extLst>
          </p:cNvPr>
          <p:cNvSpPr txBox="1"/>
          <p:nvPr/>
        </p:nvSpPr>
        <p:spPr>
          <a:xfrm>
            <a:off x="982525" y="107092"/>
            <a:ext cx="10297627" cy="769441"/>
          </a:xfrm>
          <a:prstGeom prst="rect">
            <a:avLst/>
          </a:prstGeom>
          <a:noFill/>
        </p:spPr>
        <p:txBody>
          <a:bodyPr wrap="none" rtlCol="0">
            <a:spAutoFit/>
          </a:bodyPr>
          <a:lstStyle/>
          <a:p>
            <a:r>
              <a:rPr lang="en-US" sz="4400" dirty="0"/>
              <a:t>One Box Method – Only If It’s Warm Enough</a:t>
            </a:r>
          </a:p>
        </p:txBody>
      </p:sp>
      <p:sp>
        <p:nvSpPr>
          <p:cNvPr id="4" name="TextBox 3">
            <a:extLst>
              <a:ext uri="{FF2B5EF4-FFF2-40B4-BE49-F238E27FC236}">
                <a16:creationId xmlns:a16="http://schemas.microsoft.com/office/drawing/2014/main" id="{FF674CA3-409C-4167-BC5B-B733800A791B}"/>
              </a:ext>
            </a:extLst>
          </p:cNvPr>
          <p:cNvSpPr txBox="1"/>
          <p:nvPr/>
        </p:nvSpPr>
        <p:spPr>
          <a:xfrm>
            <a:off x="543699" y="1961799"/>
            <a:ext cx="7051588" cy="2308324"/>
          </a:xfrm>
          <a:prstGeom prst="rect">
            <a:avLst/>
          </a:prstGeom>
          <a:noFill/>
        </p:spPr>
        <p:txBody>
          <a:bodyPr wrap="square" rtlCol="0">
            <a:spAutoFit/>
          </a:bodyPr>
          <a:lstStyle/>
          <a:p>
            <a:pPr marL="342900" indent="-342900">
              <a:buAutoNum type="arabicPeriod"/>
            </a:pPr>
            <a:r>
              <a:rPr lang="en-US" dirty="0"/>
              <a:t>Remove Five Frames From Box</a:t>
            </a:r>
          </a:p>
          <a:p>
            <a:pPr marL="800100" lvl="1" indent="-342900">
              <a:buAutoNum type="arabicPeriod"/>
            </a:pPr>
            <a:r>
              <a:rPr lang="en-US" dirty="0"/>
              <a:t>Queen is in Between Frames in Hive</a:t>
            </a:r>
          </a:p>
          <a:p>
            <a:pPr marL="342900" indent="-342900">
              <a:buAutoNum type="arabicPeriod"/>
            </a:pPr>
            <a:r>
              <a:rPr lang="en-US" dirty="0"/>
              <a:t>Lightly Spray the Bees</a:t>
            </a:r>
          </a:p>
          <a:p>
            <a:pPr marL="342900" indent="-342900">
              <a:buAutoNum type="arabicPeriod"/>
            </a:pPr>
            <a:r>
              <a:rPr lang="en-US" dirty="0"/>
              <a:t>Knock Down the Bees</a:t>
            </a:r>
          </a:p>
          <a:p>
            <a:pPr marL="342900" indent="-342900">
              <a:buAutoNum type="arabicPeriod"/>
            </a:pPr>
            <a:r>
              <a:rPr lang="en-US" dirty="0"/>
              <a:t>Place the Package in the Open Area of the Hive</a:t>
            </a:r>
          </a:p>
          <a:p>
            <a:pPr marL="342900" indent="-342900">
              <a:buAutoNum type="arabicPeriod"/>
            </a:pPr>
            <a:r>
              <a:rPr lang="en-US" dirty="0"/>
              <a:t>Remove the Cover</a:t>
            </a:r>
          </a:p>
          <a:p>
            <a:pPr marL="342900" indent="-342900">
              <a:buAutoNum type="arabicPeriod"/>
            </a:pPr>
            <a:r>
              <a:rPr lang="en-US" dirty="0"/>
              <a:t>With Your Hive Tool, Gently Scoop a Pile of Bees and Place on Queen</a:t>
            </a:r>
          </a:p>
          <a:p>
            <a:pPr marL="342900" indent="-342900">
              <a:buAutoNum type="arabicPeriod"/>
            </a:pPr>
            <a:r>
              <a:rPr lang="en-US" dirty="0"/>
              <a:t>Put on Inner Cover and Telescoping Lid</a:t>
            </a:r>
          </a:p>
        </p:txBody>
      </p:sp>
      <p:pic>
        <p:nvPicPr>
          <p:cNvPr id="6" name="Picture 5">
            <a:extLst>
              <a:ext uri="{FF2B5EF4-FFF2-40B4-BE49-F238E27FC236}">
                <a16:creationId xmlns:a16="http://schemas.microsoft.com/office/drawing/2014/main" id="{EBC37654-CF94-45D2-AA27-D00AB5B7849A}"/>
              </a:ext>
            </a:extLst>
          </p:cNvPr>
          <p:cNvPicPr>
            <a:picLocks noChangeAspect="1"/>
          </p:cNvPicPr>
          <p:nvPr/>
        </p:nvPicPr>
        <p:blipFill>
          <a:blip r:embed="rId2"/>
          <a:stretch>
            <a:fillRect/>
          </a:stretch>
        </p:blipFill>
        <p:spPr>
          <a:xfrm>
            <a:off x="8532401" y="1405190"/>
            <a:ext cx="3019048" cy="4047619"/>
          </a:xfrm>
          <a:prstGeom prst="rect">
            <a:avLst/>
          </a:prstGeom>
        </p:spPr>
      </p:pic>
      <p:sp>
        <p:nvSpPr>
          <p:cNvPr id="2" name="TextBox 1">
            <a:extLst>
              <a:ext uri="{FF2B5EF4-FFF2-40B4-BE49-F238E27FC236}">
                <a16:creationId xmlns:a16="http://schemas.microsoft.com/office/drawing/2014/main" id="{716D11E4-6C6D-4859-90F4-F63A4D0F392E}"/>
              </a:ext>
            </a:extLst>
          </p:cNvPr>
          <p:cNvSpPr txBox="1"/>
          <p:nvPr/>
        </p:nvSpPr>
        <p:spPr>
          <a:xfrm>
            <a:off x="778213" y="5452809"/>
            <a:ext cx="5204298" cy="646331"/>
          </a:xfrm>
          <a:prstGeom prst="rect">
            <a:avLst/>
          </a:prstGeom>
          <a:noFill/>
        </p:spPr>
        <p:txBody>
          <a:bodyPr wrap="square" rtlCol="0">
            <a:spAutoFit/>
          </a:bodyPr>
          <a:lstStyle/>
          <a:p>
            <a:r>
              <a:rPr lang="en-US" dirty="0"/>
              <a:t>Good example of securing the queen cage.  They used both the metal tab and pushing it between frames</a:t>
            </a:r>
          </a:p>
        </p:txBody>
      </p:sp>
      <p:cxnSp>
        <p:nvCxnSpPr>
          <p:cNvPr id="8" name="Straight Arrow Connector 7">
            <a:extLst>
              <a:ext uri="{FF2B5EF4-FFF2-40B4-BE49-F238E27FC236}">
                <a16:creationId xmlns:a16="http://schemas.microsoft.com/office/drawing/2014/main" id="{AA224D9A-0B72-4944-85A4-3F83BC878891}"/>
              </a:ext>
            </a:extLst>
          </p:cNvPr>
          <p:cNvCxnSpPr/>
          <p:nvPr/>
        </p:nvCxnSpPr>
        <p:spPr>
          <a:xfrm flipV="1">
            <a:off x="6096000" y="3579779"/>
            <a:ext cx="4195864" cy="220817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47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2771-DB1C-4688-9411-470686F90D9C}"/>
              </a:ext>
            </a:extLst>
          </p:cNvPr>
          <p:cNvSpPr txBox="1"/>
          <p:nvPr/>
        </p:nvSpPr>
        <p:spPr>
          <a:xfrm>
            <a:off x="982525" y="107092"/>
            <a:ext cx="10446962" cy="769441"/>
          </a:xfrm>
          <a:prstGeom prst="rect">
            <a:avLst/>
          </a:prstGeom>
          <a:noFill/>
        </p:spPr>
        <p:txBody>
          <a:bodyPr wrap="none" rtlCol="0">
            <a:spAutoFit/>
          </a:bodyPr>
          <a:lstStyle/>
          <a:p>
            <a:r>
              <a:rPr lang="en-US" sz="4400" dirty="0"/>
              <a:t>If It’s Cold and You Have only One Box, Shake</a:t>
            </a:r>
          </a:p>
        </p:txBody>
      </p:sp>
      <p:sp>
        <p:nvSpPr>
          <p:cNvPr id="4" name="TextBox 3">
            <a:extLst>
              <a:ext uri="{FF2B5EF4-FFF2-40B4-BE49-F238E27FC236}">
                <a16:creationId xmlns:a16="http://schemas.microsoft.com/office/drawing/2014/main" id="{FF674CA3-409C-4167-BC5B-B733800A791B}"/>
              </a:ext>
            </a:extLst>
          </p:cNvPr>
          <p:cNvSpPr txBox="1"/>
          <p:nvPr/>
        </p:nvSpPr>
        <p:spPr>
          <a:xfrm>
            <a:off x="640551" y="2876199"/>
            <a:ext cx="7051588" cy="1477328"/>
          </a:xfrm>
          <a:prstGeom prst="rect">
            <a:avLst/>
          </a:prstGeom>
          <a:noFill/>
        </p:spPr>
        <p:txBody>
          <a:bodyPr wrap="square" rtlCol="0">
            <a:spAutoFit/>
          </a:bodyPr>
          <a:lstStyle/>
          <a:p>
            <a:pPr marL="342900" indent="-342900">
              <a:buAutoNum type="arabicPeriod"/>
            </a:pPr>
            <a:r>
              <a:rPr lang="en-US" dirty="0"/>
              <a:t>Put Queen Between Frames</a:t>
            </a:r>
          </a:p>
          <a:p>
            <a:pPr marL="342900" indent="-342900">
              <a:buAutoNum type="arabicPeriod"/>
            </a:pPr>
            <a:r>
              <a:rPr lang="en-US" dirty="0"/>
              <a:t>Knock Down the Bees</a:t>
            </a:r>
          </a:p>
          <a:p>
            <a:pPr marL="342900" indent="-342900">
              <a:buAutoNum type="arabicPeriod"/>
            </a:pPr>
            <a:r>
              <a:rPr lang="en-US" dirty="0"/>
              <a:t>Pull the Cover and Pour the Bees on Top of the Queen</a:t>
            </a:r>
          </a:p>
          <a:p>
            <a:pPr marL="342900" indent="-342900">
              <a:buAutoNum type="arabicPeriod"/>
            </a:pPr>
            <a:r>
              <a:rPr lang="en-US" dirty="0"/>
              <a:t>Shake the Package to get all the Bees Out</a:t>
            </a:r>
          </a:p>
          <a:p>
            <a:pPr marL="342900" indent="-342900">
              <a:buAutoNum type="arabicPeriod"/>
            </a:pPr>
            <a:r>
              <a:rPr lang="en-US" dirty="0"/>
              <a:t>Put on Inner Cover and Telescoping Lid</a:t>
            </a:r>
          </a:p>
        </p:txBody>
      </p:sp>
      <p:pic>
        <p:nvPicPr>
          <p:cNvPr id="5" name="Picture 4">
            <a:extLst>
              <a:ext uri="{FF2B5EF4-FFF2-40B4-BE49-F238E27FC236}">
                <a16:creationId xmlns:a16="http://schemas.microsoft.com/office/drawing/2014/main" id="{8C0CC4E9-EC0F-483C-8352-B6ED345D06B0}"/>
              </a:ext>
            </a:extLst>
          </p:cNvPr>
          <p:cNvPicPr>
            <a:picLocks noChangeAspect="1"/>
          </p:cNvPicPr>
          <p:nvPr/>
        </p:nvPicPr>
        <p:blipFill>
          <a:blip r:embed="rId2"/>
          <a:stretch>
            <a:fillRect/>
          </a:stretch>
        </p:blipFill>
        <p:spPr>
          <a:xfrm>
            <a:off x="6799068" y="1862333"/>
            <a:ext cx="4752381" cy="3133333"/>
          </a:xfrm>
          <a:prstGeom prst="rect">
            <a:avLst/>
          </a:prstGeom>
        </p:spPr>
      </p:pic>
    </p:spTree>
    <p:extLst>
      <p:ext uri="{BB962C8B-B14F-4D97-AF65-F5344CB8AC3E}">
        <p14:creationId xmlns:p14="http://schemas.microsoft.com/office/powerpoint/2010/main" val="417319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2771-DB1C-4688-9411-470686F90D9C}"/>
              </a:ext>
            </a:extLst>
          </p:cNvPr>
          <p:cNvSpPr txBox="1"/>
          <p:nvPr/>
        </p:nvSpPr>
        <p:spPr>
          <a:xfrm>
            <a:off x="982525" y="107092"/>
            <a:ext cx="5167953" cy="769441"/>
          </a:xfrm>
          <a:prstGeom prst="rect">
            <a:avLst/>
          </a:prstGeom>
          <a:noFill/>
        </p:spPr>
        <p:txBody>
          <a:bodyPr wrap="none" rtlCol="0">
            <a:spAutoFit/>
          </a:bodyPr>
          <a:lstStyle/>
          <a:p>
            <a:r>
              <a:rPr lang="en-US" sz="4400" dirty="0"/>
              <a:t>Post Install Treatment</a:t>
            </a:r>
          </a:p>
        </p:txBody>
      </p:sp>
      <p:sp>
        <p:nvSpPr>
          <p:cNvPr id="4" name="TextBox 3">
            <a:extLst>
              <a:ext uri="{FF2B5EF4-FFF2-40B4-BE49-F238E27FC236}">
                <a16:creationId xmlns:a16="http://schemas.microsoft.com/office/drawing/2014/main" id="{FF674CA3-409C-4167-BC5B-B733800A791B}"/>
              </a:ext>
            </a:extLst>
          </p:cNvPr>
          <p:cNvSpPr txBox="1"/>
          <p:nvPr/>
        </p:nvSpPr>
        <p:spPr>
          <a:xfrm>
            <a:off x="564781" y="1397675"/>
            <a:ext cx="6003440" cy="2031325"/>
          </a:xfrm>
          <a:prstGeom prst="rect">
            <a:avLst/>
          </a:prstGeom>
          <a:noFill/>
        </p:spPr>
        <p:txBody>
          <a:bodyPr wrap="square" rtlCol="0">
            <a:spAutoFit/>
          </a:bodyPr>
          <a:lstStyle/>
          <a:p>
            <a:pPr marL="342900" indent="-342900">
              <a:buAutoNum type="arabicPeriod"/>
            </a:pPr>
            <a:r>
              <a:rPr lang="en-US" dirty="0"/>
              <a:t>Feed, Feed, Feed.  1:1 Sugar Syrup, Pollen Patty, Probiotics</a:t>
            </a:r>
          </a:p>
          <a:p>
            <a:pPr marL="342900" indent="-342900">
              <a:buAutoNum type="arabicPeriod"/>
            </a:pPr>
            <a:r>
              <a:rPr lang="en-US" dirty="0"/>
              <a:t>Put in Entrance Reducer With Large Opening</a:t>
            </a:r>
          </a:p>
          <a:p>
            <a:pPr marL="342900" indent="-342900">
              <a:buAutoNum type="arabicPeriod"/>
            </a:pPr>
            <a:r>
              <a:rPr lang="en-US" dirty="0"/>
              <a:t>Do not Bother the Bees until Day 4</a:t>
            </a:r>
          </a:p>
          <a:p>
            <a:pPr marL="800100" lvl="1" indent="-342900">
              <a:buAutoNum type="arabicPeriod"/>
            </a:pPr>
            <a:r>
              <a:rPr lang="en-US" dirty="0"/>
              <a:t>Verify the Queen Released</a:t>
            </a:r>
          </a:p>
          <a:p>
            <a:pPr marL="800100" lvl="1" indent="-342900">
              <a:buAutoNum type="arabicPeriod"/>
            </a:pPr>
            <a:r>
              <a:rPr lang="en-US" dirty="0"/>
              <a:t>Pull out the Box if Required</a:t>
            </a:r>
          </a:p>
          <a:p>
            <a:pPr marL="800100" lvl="1" indent="-342900">
              <a:buAutoNum type="arabicPeriod"/>
            </a:pPr>
            <a:r>
              <a:rPr lang="en-US" dirty="0"/>
              <a:t>Install the Missing Frames</a:t>
            </a:r>
          </a:p>
          <a:p>
            <a:pPr marL="800100" lvl="1" indent="-342900">
              <a:buAutoNum type="arabicPeriod"/>
            </a:pPr>
            <a:r>
              <a:rPr lang="en-US" dirty="0"/>
              <a:t>Perform an Oxalic Treatment if Required</a:t>
            </a:r>
          </a:p>
        </p:txBody>
      </p:sp>
      <p:pic>
        <p:nvPicPr>
          <p:cNvPr id="5" name="Picture 4">
            <a:extLst>
              <a:ext uri="{FF2B5EF4-FFF2-40B4-BE49-F238E27FC236}">
                <a16:creationId xmlns:a16="http://schemas.microsoft.com/office/drawing/2014/main" id="{0B9A0F95-69A0-4A66-9D8C-D347AC9D7CED}"/>
              </a:ext>
            </a:extLst>
          </p:cNvPr>
          <p:cNvPicPr>
            <a:picLocks noChangeAspect="1"/>
          </p:cNvPicPr>
          <p:nvPr/>
        </p:nvPicPr>
        <p:blipFill>
          <a:blip r:embed="rId2"/>
          <a:stretch>
            <a:fillRect/>
          </a:stretch>
        </p:blipFill>
        <p:spPr>
          <a:xfrm>
            <a:off x="7803714" y="1018566"/>
            <a:ext cx="3622166" cy="4820868"/>
          </a:xfrm>
          <a:prstGeom prst="rect">
            <a:avLst/>
          </a:prstGeom>
        </p:spPr>
      </p:pic>
      <p:sp>
        <p:nvSpPr>
          <p:cNvPr id="2" name="TextBox 1">
            <a:extLst>
              <a:ext uri="{FF2B5EF4-FFF2-40B4-BE49-F238E27FC236}">
                <a16:creationId xmlns:a16="http://schemas.microsoft.com/office/drawing/2014/main" id="{20F356A4-CEB8-47FC-A3A6-50365EFC55F9}"/>
              </a:ext>
            </a:extLst>
          </p:cNvPr>
          <p:cNvSpPr txBox="1"/>
          <p:nvPr/>
        </p:nvSpPr>
        <p:spPr>
          <a:xfrm>
            <a:off x="272374" y="4163439"/>
            <a:ext cx="6439710" cy="1754326"/>
          </a:xfrm>
          <a:prstGeom prst="rect">
            <a:avLst/>
          </a:prstGeom>
          <a:noFill/>
        </p:spPr>
        <p:txBody>
          <a:bodyPr wrap="square" rtlCol="0">
            <a:spAutoFit/>
          </a:bodyPr>
          <a:lstStyle/>
          <a:p>
            <a:r>
              <a:rPr lang="en-US" dirty="0"/>
              <a:t>I put my internal feeders on the outside position, not one frame in as shown.  To fill them, you only need to “twist” the inner cover to expose the hole.  Use a long neck funnel (from auto parts store) to fill up to the top.  Have a small spoon ready to scoop out bees that have drowned.  They will float to the top.  Also note the pollen patty to the right of the feeder. </a:t>
            </a:r>
          </a:p>
        </p:txBody>
      </p:sp>
      <p:cxnSp>
        <p:nvCxnSpPr>
          <p:cNvPr id="7" name="Straight Arrow Connector 6">
            <a:extLst>
              <a:ext uri="{FF2B5EF4-FFF2-40B4-BE49-F238E27FC236}">
                <a16:creationId xmlns:a16="http://schemas.microsoft.com/office/drawing/2014/main" id="{E16C17E5-5DD2-402E-98CB-8F2FF6BB46E4}"/>
              </a:ext>
            </a:extLst>
          </p:cNvPr>
          <p:cNvCxnSpPr>
            <a:stCxn id="2" idx="3"/>
          </p:cNvCxnSpPr>
          <p:nvPr/>
        </p:nvCxnSpPr>
        <p:spPr>
          <a:xfrm flipV="1">
            <a:off x="6712084" y="3599235"/>
            <a:ext cx="2626469" cy="144136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458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557</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Installing Bee Packages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Beekeeping Basics, April 26, 2019</dc:title>
  <dc:creator>von Huene, Marc</dc:creator>
  <cp:lastModifiedBy>Marc von Huene</cp:lastModifiedBy>
  <cp:revision>16</cp:revision>
  <dcterms:created xsi:type="dcterms:W3CDTF">2019-04-25T21:12:57Z</dcterms:created>
  <dcterms:modified xsi:type="dcterms:W3CDTF">2021-03-25T00:54:25Z</dcterms:modified>
</cp:coreProperties>
</file>